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</p:sldMasterIdLst>
  <p:sldIdLst>
    <p:sldId id="256" r:id="rId5"/>
    <p:sldId id="257" r:id="rId6"/>
    <p:sldId id="258" r:id="rId7"/>
    <p:sldId id="260" r:id="rId8"/>
    <p:sldId id="272" r:id="rId9"/>
    <p:sldId id="273" r:id="rId10"/>
    <p:sldId id="261" r:id="rId11"/>
    <p:sldId id="267" r:id="rId12"/>
    <p:sldId id="268" r:id="rId13"/>
    <p:sldId id="262" r:id="rId14"/>
    <p:sldId id="264" r:id="rId15"/>
    <p:sldId id="265" r:id="rId16"/>
    <p:sldId id="266" r:id="rId17"/>
    <p:sldId id="276" r:id="rId18"/>
    <p:sldId id="277" r:id="rId19"/>
    <p:sldId id="274" r:id="rId20"/>
    <p:sldId id="275" r:id="rId21"/>
    <p:sldId id="263" r:id="rId22"/>
    <p:sldId id="269" r:id="rId23"/>
    <p:sldId id="27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6" d="100"/>
          <a:sy n="96" d="100"/>
        </p:scale>
        <p:origin x="1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62F2D-A917-48DE-B4A6-1DD163DC9D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004F7B-2982-48B4-921D-D68FBBA5E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F4A72-20B8-4ACF-A196-7C8861FC0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102B0-06EC-4FB3-BDBE-F4236EDC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0DD02-B288-4A89-ABAE-4B70C3E27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901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9FC2A-A6DA-4CC4-A425-867B45ED5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904A5C-8219-4745-BAF4-FE7AB2E355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02D9A-2240-49AC-BBE5-2E3D7A6D4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3D464-06DE-472A-9739-2CBFC8CFE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61C826-8B7F-4308-AD1D-EB7F5644A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0734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B74A9B-FC8C-4428-B14C-E90A08A4D6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869A34-3F22-46F7-9552-9B47F93843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E2137-A061-439C-A565-D5736125F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5BB49-D06F-490A-ADDE-F676D6B8C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F020C-E81B-4FFC-A0C2-943F863A4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12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29A70-3163-4644-98DC-085FE0395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68885-C663-4BD5-814C-0F33392A1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EFAA2-44E6-4464-A712-D5008F8C5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495B5-9329-47F9-9331-1211A6383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EEF5E-2112-4A07-A6AC-85B98FB47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5650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11281-15E8-4D03-B194-301331DD5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63B59-4345-49E3-9B94-5824B2AFB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69028-C1AF-48CC-80FA-C911DC93C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CAE84-67F8-4FD6-8D54-22C17D785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E5CB5-FAD1-4D45-93D8-95D7FE168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004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CDD3-60C9-464A-9264-B50AFC934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611A5-D0DC-494F-8D76-0E1827A5D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D97DA-3185-494D-A2E3-1B7E69C24B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076A1-2B05-463E-8A49-386C3075A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963E0B-EFD0-4B2E-967D-A3080DB0B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56E51C-4B37-4A54-832C-43161C6ED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038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9E744-1926-43FB-9FFA-A202B3221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5A65F-5764-4FFD-8EDF-6DE68FBF4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0F1B12-6BE3-4E7A-B73B-46AD944C72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32D871-679A-4DE6-9A43-D8104AAB86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CB1F75-FFD1-42FC-9CCD-74DCF3EEC0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E1B96D-D274-42C5-B5CB-82DC44839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D2373F-5360-412E-9B75-B31A05EBB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29E929-EA6B-4607-87FD-14B78BC18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1853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7C040-C687-4677-9590-077910152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069A94-0704-400C-9922-77DED9DC7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760203-56A1-48FE-9122-7FE7A1F95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70D183-7267-4010-A870-2AFFA0D1A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0023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EC2670-B229-4E9B-A6BD-BC3214625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EE14BB-86D9-4C39-9C5B-3B723F5E7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6CFC4-330E-462B-9114-9789CB24C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063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242B-608B-4A96-8435-A54F3A8E4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84C03-6021-430C-B6C3-93C635988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555939-DB65-425B-BDA8-D9F0B1A73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93EF1-21B5-4947-8F0B-8433FE98E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88BA86-A9FB-41B8-8BE1-03AB07CBD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C9260-A04A-4007-9F1A-5270403E7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568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2F789-9A06-423C-AD83-4B3C5D4AC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6DD752-666F-48CE-A8BA-D3F2AC4816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468B9-A000-4C5E-9399-D85CA2CD4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718A1-CEC4-441B-B902-EC4265A1C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5FE7ED-E8EE-4644-ADFF-F8FAC35B6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BEB9AD-0C7E-4A82-A275-11DB799B4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724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9CD62B-4C3B-404E-A355-72C844F08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FD7C0B-D537-42B5-88AB-2DD470087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83D47-6ACD-4C8F-9B93-74919853E8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9DF27-A7CA-427B-82DD-DFDFBE541A58}" type="datetimeFigureOut">
              <a:rPr lang="en-IN" smtClean="0"/>
              <a:t>01-04-2023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F4F81-19D6-47C4-9B53-059A52476E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0E260-BD03-4F31-970B-7B313A1A30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6607A-CA2C-4505-A66C-E94A5120E8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3104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 descr="Windows Abstract">
            <a:extLst>
              <a:ext uri="{FF2B5EF4-FFF2-40B4-BE49-F238E27FC236}">
                <a16:creationId xmlns:a16="http://schemas.microsoft.com/office/drawing/2014/main" id="{EFCDBC6F-4B4A-40D7-B381-EFC66061C70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5314" y="286120"/>
            <a:ext cx="12061371" cy="65488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418D33-BB24-4D38-B976-F8F2A39CAF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69221"/>
            <a:ext cx="9144000" cy="2387600"/>
          </a:xfrm>
        </p:spPr>
        <p:txBody>
          <a:bodyPr/>
          <a:lstStyle/>
          <a:p>
            <a:r>
              <a:rPr lang="en-IN" dirty="0">
                <a:latin typeface="Arial Black" panose="020B0A04020102020204" pitchFamily="34" charset="0"/>
              </a:rPr>
              <a:t>Carbon Nanotubes</a:t>
            </a:r>
            <a:br>
              <a:rPr lang="en-IN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26E777-5851-4F22-BBFF-971AF5A168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45418"/>
            <a:ext cx="9144000" cy="1655762"/>
          </a:xfrm>
        </p:spPr>
        <p:txBody>
          <a:bodyPr>
            <a:normAutofit/>
          </a:bodyPr>
          <a:lstStyle/>
          <a:p>
            <a:r>
              <a:rPr lang="en-US" sz="40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Towards the Next </a:t>
            </a:r>
            <a:r>
              <a:rPr lang="en-US" sz="4000" b="0" i="0" u="none" strike="noStrike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_</a:t>
            </a:r>
            <a:r>
              <a:rPr lang="en-US" sz="40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Generation of Enzyme Biosensors</a:t>
            </a:r>
            <a:endParaRPr lang="en-IN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66510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8981F-B9DA-40B8-9FB9-8085B0737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Basics of Carbon Nanotubes and Their Electrochemistry</a:t>
            </a:r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AEB6A-E138-40A5-8A95-51E15DCAC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765" y="2208802"/>
            <a:ext cx="11251473" cy="4351338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dirty="0"/>
              <a:t> The small size of SWNT important for interfacing with proteins if the nanotubes are to penetrate the outer shell of the protein with a minimization of any disruption of the protein structure.</a:t>
            </a:r>
          </a:p>
          <a:p>
            <a:pPr algn="just"/>
            <a:r>
              <a:rPr lang="en-US" sz="2400" dirty="0"/>
              <a:t> For example, the entrance on the surface of </a:t>
            </a:r>
            <a:r>
              <a:rPr lang="en-US" sz="2400" dirty="0" err="1"/>
              <a:t>GOx</a:t>
            </a:r>
            <a:r>
              <a:rPr lang="en-US" sz="2400" dirty="0"/>
              <a:t> to the active site is approximately 1 nm in diameter and therefore MWNT with are significantly greater in size than this are unlikely to be effectively integrated with the protein.</a:t>
            </a:r>
          </a:p>
          <a:p>
            <a:pPr algn="just"/>
            <a:r>
              <a:rPr lang="en-US" sz="2400" dirty="0"/>
              <a:t> SWNTs can be metals, semiconductors. or small-band-gap semiconductors depending on their diameter and chirality.</a:t>
            </a:r>
          </a:p>
          <a:p>
            <a:pPr algn="just"/>
            <a:r>
              <a:rPr lang="en-US" sz="2400" dirty="0"/>
              <a:t> The chirality of the SWNT relates to the angle at which the graphene sheets roll up and hence the alignment of the </a:t>
            </a:r>
            <a:r>
              <a:rPr lang="el-GR" sz="2400" dirty="0"/>
              <a:t>π</a:t>
            </a:r>
            <a:r>
              <a:rPr lang="en-US" sz="2400" dirty="0"/>
              <a:t>-orbitals.</a:t>
            </a:r>
          </a:p>
          <a:p>
            <a:pPr algn="just"/>
            <a:r>
              <a:rPr lang="en-US" sz="2400" dirty="0"/>
              <a:t> In SWNTs with a small diameter, approximately two-third exhibit semiconducting properties and one-third are metallic.</a:t>
            </a:r>
          </a:p>
        </p:txBody>
      </p:sp>
    </p:spTree>
    <p:extLst>
      <p:ext uri="{BB962C8B-B14F-4D97-AF65-F5344CB8AC3E}">
        <p14:creationId xmlns:p14="http://schemas.microsoft.com/office/powerpoint/2010/main" val="1509430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8981F-B9DA-40B8-9FB9-8085B0737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Basics of Carbon Nanotubes and Their Electrochemistry</a:t>
            </a:r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AEB6A-E138-40A5-8A95-51E15DCAC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765" y="1776549"/>
            <a:ext cx="11251473" cy="5756365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 Carbon nanotubes are anisotropic, having two physically and chemically distinct regions: the walls and the ends.</a:t>
            </a:r>
          </a:p>
          <a:p>
            <a:pPr algn="just"/>
            <a:r>
              <a:rPr lang="en-US" sz="2400" dirty="0"/>
              <a:t> Electrochemically active regions are at the open ends of the CNTS which posses variety of oxygenated species.</a:t>
            </a:r>
          </a:p>
          <a:p>
            <a:pPr algn="just"/>
            <a:r>
              <a:rPr lang="en-US" sz="2400" b="0" i="0" u="none" strike="noStrike" baseline="0" dirty="0"/>
              <a:t>There are two main approaches to forming aligned carbon nanotube arrays.</a:t>
            </a:r>
          </a:p>
          <a:p>
            <a:pPr algn="just"/>
            <a:r>
              <a:rPr lang="en-US" sz="2400" dirty="0"/>
              <a:t> The first is to grow aligned nanotubes directly from a surface- typically generates MWNT that are too large to plug to proteins.</a:t>
            </a:r>
          </a:p>
          <a:p>
            <a:pPr algn="just"/>
            <a:r>
              <a:rPr lang="en-US" sz="2400" b="0" i="0" u="none" strike="noStrike" baseline="0" dirty="0"/>
              <a:t> </a:t>
            </a:r>
            <a:r>
              <a:rPr lang="en-US" sz="2400" dirty="0"/>
              <a:t>New approaches have been developed to grow SWNT directly from a surface.</a:t>
            </a:r>
          </a:p>
          <a:p>
            <a:pPr algn="just"/>
            <a:r>
              <a:rPr lang="en-US" sz="2400" b="0" i="0" u="none" strike="noStrike" baseline="0" dirty="0"/>
              <a:t> The alternative approach is to align the carbon nanotubes by self-assembly. (mostly preferred)</a:t>
            </a:r>
          </a:p>
          <a:p>
            <a:pPr algn="just"/>
            <a:r>
              <a:rPr lang="en-US" sz="2400" dirty="0"/>
              <a:t> The SWNTs were shortened in mixture of concentrated sulfuric acid and concentrated nitric acid in 3:1 ratio.</a:t>
            </a:r>
            <a:endParaRPr lang="en-US" sz="2400" b="0" i="0" u="none" strike="noStrike" baseline="0" dirty="0"/>
          </a:p>
        </p:txBody>
      </p:sp>
    </p:spTree>
    <p:extLst>
      <p:ext uri="{BB962C8B-B14F-4D97-AF65-F5344CB8AC3E}">
        <p14:creationId xmlns:p14="http://schemas.microsoft.com/office/powerpoint/2010/main" val="2333786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8981F-B9DA-40B8-9FB9-8085B0737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Basics of Carbon Nanotubes and Their Electrochemistry</a:t>
            </a:r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AEB6A-E138-40A5-8A95-51E15DCAC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930" y="1690688"/>
            <a:ext cx="11251473" cy="5190308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20000"/>
              </a:lnSpc>
            </a:pPr>
            <a:r>
              <a:rPr lang="en-US" sz="2400" dirty="0"/>
              <a:t> </a:t>
            </a:r>
            <a:r>
              <a:rPr lang="en-US" dirty="0"/>
              <a:t>This oxidative shortening leaves several carboxylic groups at either ends of the tubes.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 The carboxylate ends can be converted to carbodiimide leaving groups using 1 g </a:t>
            </a:r>
            <a:r>
              <a:rPr lang="en-US" dirty="0" err="1"/>
              <a:t>dicyclohexylcarbodiimide</a:t>
            </a:r>
            <a:r>
              <a:rPr lang="en-US" dirty="0"/>
              <a:t> (DCC).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 This allows reaction with amines to form an amide bond.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 Exposure of shortened nanotubes which have had the carboxylic acid groups activated with DCC to a gold electrode modified with a self assembled monolayer of cysteamine results in one end of the nanotubes attaching to the gold electrodes.</a:t>
            </a:r>
          </a:p>
          <a:p>
            <a:pPr algn="just">
              <a:lnSpc>
                <a:spcPct val="120000"/>
              </a:lnSpc>
            </a:pPr>
            <a:r>
              <a:rPr lang="en-US" b="0" i="0" u="none" strike="noStrike" baseline="0" dirty="0">
                <a:solidFill>
                  <a:srgbClr val="000000"/>
                </a:solidFill>
              </a:rPr>
              <a:t> This gives an array of SWNT</a:t>
            </a:r>
            <a:r>
              <a:rPr lang="en-US" dirty="0">
                <a:solidFill>
                  <a:srgbClr val="000000"/>
                </a:solidFill>
              </a:rPr>
              <a:t>s standing normal to the surface and can be viewed using Atomic force microscopy (AFM).</a:t>
            </a:r>
          </a:p>
        </p:txBody>
      </p:sp>
    </p:spTree>
    <p:extLst>
      <p:ext uri="{BB962C8B-B14F-4D97-AF65-F5344CB8AC3E}">
        <p14:creationId xmlns:p14="http://schemas.microsoft.com/office/powerpoint/2010/main" val="260264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DB9C-64FE-4AD2-A488-494B29A69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Basics of Carbon Nanotubes and Their Electrochemistry</a:t>
            </a:r>
            <a:r>
              <a:rPr lang="en-IN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1E88C7-2CF1-410B-A26D-EC8023D3EA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777" y="2051345"/>
            <a:ext cx="6760165" cy="444153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D04EA1-A124-431E-ABAE-4D2C4F7D95B3}"/>
              </a:ext>
            </a:extLst>
          </p:cNvPr>
          <p:cNvSpPr txBox="1"/>
          <p:nvPr/>
        </p:nvSpPr>
        <p:spPr>
          <a:xfrm>
            <a:off x="7428411" y="2211977"/>
            <a:ext cx="392538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IN" sz="28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A tapping mode AFM image of aligned carbon </a:t>
            </a:r>
            <a:r>
              <a:rPr lang="en-I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na</a:t>
            </a:r>
            <a:r>
              <a:rPr lang="en-IN" sz="28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notube array, formed by self assembly.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82309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Fabrication of enzyme electrodes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Nano scale extension of bulk electrode sufficient small to penetrate into proteins (enzymes).</a:t>
            </a:r>
          </a:p>
          <a:p>
            <a:r>
              <a:rPr lang="en-US" dirty="0"/>
              <a:t>The distance that electrons must tunnel from redox active center to the electrode is shortened by electrical connections.</a:t>
            </a:r>
          </a:p>
          <a:p>
            <a:r>
              <a:rPr lang="en-US" dirty="0"/>
              <a:t>Enzymes having redox active centers close to the surface of proteins (enzymes) e.g. MP 11 made of only 11 amino acids and </a:t>
            </a:r>
            <a:r>
              <a:rPr lang="en-US" dirty="0" err="1"/>
              <a:t>heme</a:t>
            </a:r>
            <a:r>
              <a:rPr lang="en-US" dirty="0"/>
              <a:t> redox active center.</a:t>
            </a:r>
          </a:p>
          <a:p>
            <a:r>
              <a:rPr lang="en-US" dirty="0"/>
              <a:t>It is obtained by </a:t>
            </a:r>
            <a:r>
              <a:rPr lang="en-US" dirty="0" err="1"/>
              <a:t>proteolytic</a:t>
            </a:r>
            <a:r>
              <a:rPr lang="en-US" dirty="0"/>
              <a:t> cleavage of horse heart cytochrome c.</a:t>
            </a:r>
          </a:p>
        </p:txBody>
      </p:sp>
    </p:spTree>
    <p:extLst>
      <p:ext uri="{BB962C8B-B14F-4D97-AF65-F5344CB8AC3E}">
        <p14:creationId xmlns:p14="http://schemas.microsoft.com/office/powerpoint/2010/main" val="725878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Integrating CNTs with Proteins where redox </a:t>
            </a:r>
            <a:r>
              <a:rPr lang="en-US" sz="3600"/>
              <a:t>center is </a:t>
            </a:r>
            <a:r>
              <a:rPr lang="en-US" sz="3600" dirty="0"/>
              <a:t>embedded deep within the proteins (Glucose oxidase)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Chance of penetration of nanotube into protein redox center. </a:t>
            </a:r>
          </a:p>
          <a:p>
            <a:r>
              <a:rPr lang="en-US" dirty="0"/>
              <a:t>Distance between FAD and Surface of enzyme (13 </a:t>
            </a:r>
            <a:r>
              <a:rPr lang="en-US" dirty="0" err="1"/>
              <a:t>Å</a:t>
            </a:r>
            <a:r>
              <a:rPr lang="en-US" dirty="0"/>
              <a:t>).</a:t>
            </a:r>
          </a:p>
          <a:p>
            <a:r>
              <a:rPr lang="en-US" dirty="0"/>
              <a:t>Enzyme is reconstituted over the end of nanotubes (SWNTs)</a:t>
            </a:r>
          </a:p>
        </p:txBody>
      </p:sp>
    </p:spTree>
    <p:extLst>
      <p:ext uri="{BB962C8B-B14F-4D97-AF65-F5344CB8AC3E}">
        <p14:creationId xmlns:p14="http://schemas.microsoft.com/office/powerpoint/2010/main" val="3317785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970" y="242729"/>
            <a:ext cx="10515600" cy="1379017"/>
          </a:xfrm>
        </p:spPr>
        <p:txBody>
          <a:bodyPr>
            <a:normAutofit/>
          </a:bodyPr>
          <a:lstStyle/>
          <a:p>
            <a:r>
              <a:rPr lang="en-US" sz="2800" dirty="0"/>
              <a:t>Schematics of the fabrication protocol used to form enzyme electrode covalently attached to ends of SWNT electrode array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2142" b="2142"/>
          <a:stretch>
            <a:fillRect/>
          </a:stretch>
        </p:blipFill>
        <p:spPr>
          <a:xfrm>
            <a:off x="529301" y="1870270"/>
            <a:ext cx="8557329" cy="4987730"/>
          </a:xfrm>
        </p:spPr>
      </p:pic>
    </p:spTree>
    <p:extLst>
      <p:ext uri="{BB962C8B-B14F-4D97-AF65-F5344CB8AC3E}">
        <p14:creationId xmlns:p14="http://schemas.microsoft.com/office/powerpoint/2010/main" val="2949448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8981F-B9DA-40B8-9FB9-8085B0737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754" y="0"/>
            <a:ext cx="10892246" cy="1325563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CNT (Examples-Biosensing)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A389CB-FA60-4475-A658-0F9CD3B11C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56" r="10128" b="50000"/>
          <a:stretch/>
        </p:blipFill>
        <p:spPr>
          <a:xfrm>
            <a:off x="1187631" y="966818"/>
            <a:ext cx="10354491" cy="53684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A158A3-1D0F-4712-92B7-FB86CF90095C}"/>
              </a:ext>
            </a:extLst>
          </p:cNvPr>
          <p:cNvSpPr txBox="1"/>
          <p:nvPr/>
        </p:nvSpPr>
        <p:spPr>
          <a:xfrm>
            <a:off x="1994264" y="6204670"/>
            <a:ext cx="10354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i="0" u="none" strike="noStrike" baseline="0" dirty="0">
                <a:solidFill>
                  <a:srgbClr val="000000"/>
                </a:solidFill>
              </a:rPr>
              <a:t>SWNT electrically-contacted glucose oxidase electrode. 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34598124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5C0B9-BA29-4B15-930A-77EFD2088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114" y="165464"/>
            <a:ext cx="10515600" cy="705394"/>
          </a:xfrm>
        </p:spPr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Applications of CNT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6806D4-E845-44E0-8744-83C9E711EB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2445" y="966652"/>
            <a:ext cx="10267405" cy="562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0089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8981F-B9DA-40B8-9FB9-8085B0737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877" y="147411"/>
            <a:ext cx="10892246" cy="1325563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CNT (Examples-Biosensing) 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255754-B4F8-4F8A-A685-558CF9F23E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9" t="4706" r="55387" b="57326"/>
          <a:stretch/>
        </p:blipFill>
        <p:spPr>
          <a:xfrm>
            <a:off x="1494230" y="1439669"/>
            <a:ext cx="9760132" cy="47810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71E4FA-2256-44A4-B8BB-B9DF86453C0F}"/>
              </a:ext>
            </a:extLst>
          </p:cNvPr>
          <p:cNvSpPr txBox="1"/>
          <p:nvPr/>
        </p:nvSpPr>
        <p:spPr>
          <a:xfrm>
            <a:off x="1215934" y="6187369"/>
            <a:ext cx="102010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i="0" u="none" strike="noStrike" baseline="0" dirty="0">
                <a:solidFill>
                  <a:srgbClr val="000000"/>
                </a:solidFill>
              </a:rPr>
              <a:t>Typical design of an enzyme-based electrochemical biosensor. 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3705643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8981F-B9DA-40B8-9FB9-8085B0737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Introduction</a:t>
            </a:r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AEB6A-E138-40A5-8A95-51E15DCAC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097" y="1825625"/>
            <a:ext cx="11251473" cy="4351338"/>
          </a:xfrm>
        </p:spPr>
        <p:txBody>
          <a:bodyPr>
            <a:normAutofit lnSpcReduction="10000"/>
          </a:bodyPr>
          <a:lstStyle/>
          <a:p>
            <a:pPr algn="just"/>
            <a:r>
              <a:rPr lang="en-IN" dirty="0"/>
              <a:t>Enzymatic Biosensors- </a:t>
            </a:r>
            <a:r>
              <a:rPr lang="en-IN" sz="1800" dirty="0">
                <a:solidFill>
                  <a:srgbClr val="000000"/>
                </a:solidFill>
              </a:rPr>
              <a:t> </a:t>
            </a:r>
            <a:r>
              <a:rPr lang="en-US" sz="2400" b="0" i="0" u="none" strike="noStrike" baseline="0" dirty="0"/>
              <a:t>One of the opportunities that nanomaterials provides is a more efficient way of communicating the activity of biological molecules used in biosensors.</a:t>
            </a:r>
          </a:p>
          <a:p>
            <a:pPr algn="just"/>
            <a:r>
              <a:rPr lang="en-US" sz="2400" b="0" i="0" u="none" strike="noStrike" baseline="0" dirty="0"/>
              <a:t>This communication is achieved via the transfer of electrons. </a:t>
            </a:r>
          </a:p>
          <a:p>
            <a:pPr algn="just"/>
            <a:r>
              <a:rPr lang="en-US" sz="2400" b="0" i="0" u="none" strike="noStrike" baseline="0" dirty="0"/>
              <a:t> </a:t>
            </a:r>
            <a:r>
              <a:rPr lang="en-US" sz="2400" dirty="0"/>
              <a:t>I</a:t>
            </a:r>
            <a:r>
              <a:rPr lang="en-US" sz="2400" b="0" i="0" u="none" strike="noStrike" baseline="0" dirty="0"/>
              <a:t>n the case of many devices, electrons must be transferred between redox protein and an electrode over which the proteins are immobilized. </a:t>
            </a:r>
          </a:p>
          <a:p>
            <a:pPr algn="just"/>
            <a:r>
              <a:rPr lang="en-US" sz="2400" dirty="0"/>
              <a:t>This communication between redox proteins and electrodes can be further improved  using carbon nanotubes.</a:t>
            </a:r>
          </a:p>
          <a:p>
            <a:pPr algn="just"/>
            <a:r>
              <a:rPr lang="en-US" sz="2400" b="0" i="0" u="none" strike="noStrike" baseline="0" dirty="0"/>
              <a:t>Efficient transfer of electrons will result in improved biosensing and bioelectronic devices.</a:t>
            </a:r>
          </a:p>
          <a:p>
            <a:pPr algn="just"/>
            <a:r>
              <a:rPr lang="en-US" sz="2400" dirty="0"/>
              <a:t> Example: Enzyme </a:t>
            </a:r>
            <a:r>
              <a:rPr lang="en-US" sz="2400" dirty="0" err="1"/>
              <a:t>GOx</a:t>
            </a:r>
            <a:r>
              <a:rPr lang="en-US" sz="2400" dirty="0"/>
              <a:t> an </a:t>
            </a:r>
            <a:r>
              <a:rPr lang="en-US" sz="2400" dirty="0" err="1"/>
              <a:t>oxido</a:t>
            </a:r>
            <a:r>
              <a:rPr lang="en-US" sz="2400" dirty="0"/>
              <a:t>-reductase enzyme that oxidizes glucose to gluconolactone.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1578032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8981F-B9DA-40B8-9FB9-8085B0737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87" y="73799"/>
            <a:ext cx="10892246" cy="1325563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CNT (Examples-Biosensing) 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B0E779-81E4-42A7-9576-9DB82AF860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" t="52217" r="58644"/>
          <a:stretch/>
        </p:blipFill>
        <p:spPr>
          <a:xfrm>
            <a:off x="1520731" y="1088291"/>
            <a:ext cx="9150533" cy="51063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A7C7A2-62BE-4A65-B171-87D5AE0CF93D}"/>
              </a:ext>
            </a:extLst>
          </p:cNvPr>
          <p:cNvSpPr txBox="1"/>
          <p:nvPr/>
        </p:nvSpPr>
        <p:spPr>
          <a:xfrm>
            <a:off x="763087" y="5903893"/>
            <a:ext cx="106658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800" b="1" i="0" u="none" strike="noStrike" baseline="0" dirty="0">
                <a:solidFill>
                  <a:srgbClr val="000000"/>
                </a:solidFill>
              </a:rPr>
              <a:t>Schematic illustration of a label-free </a:t>
            </a:r>
            <a:r>
              <a:rPr lang="en-IN" sz="2800" b="1" i="0" u="none" strike="noStrike" baseline="0" dirty="0" err="1">
                <a:solidFill>
                  <a:srgbClr val="000000"/>
                </a:solidFill>
              </a:rPr>
              <a:t>amperometric</a:t>
            </a:r>
            <a:r>
              <a:rPr lang="en-IN" sz="2800" b="1" i="0" u="none" strike="noStrike" baseline="0" dirty="0">
                <a:solidFill>
                  <a:srgbClr val="000000"/>
                </a:solidFill>
              </a:rPr>
              <a:t> biosensor for PSA detection. 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3759193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8981F-B9DA-40B8-9FB9-8085B0737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23" y="0"/>
            <a:ext cx="10515600" cy="1325563"/>
          </a:xfrm>
        </p:spPr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Introduction</a:t>
            </a:r>
            <a:r>
              <a:rPr lang="en-IN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E35650-5064-425E-848A-D4E5004BB3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3601" y="1227909"/>
            <a:ext cx="5789782" cy="523884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0BC29F-C192-40A3-A42D-84D139B7AE9E}"/>
              </a:ext>
            </a:extLst>
          </p:cNvPr>
          <p:cNvSpPr txBox="1"/>
          <p:nvPr/>
        </p:nvSpPr>
        <p:spPr>
          <a:xfrm>
            <a:off x="6479178" y="505097"/>
            <a:ext cx="5268685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A </a:t>
            </a:r>
            <a:r>
              <a:rPr lang="en-US" sz="2400" b="0" i="0" u="none" strike="noStrike" baseline="0" dirty="0"/>
              <a:t>classical first generation enzyme electrode using </a:t>
            </a:r>
            <a:r>
              <a:rPr lang="en-US" sz="2400" b="0" i="0" u="none" strike="noStrike" baseline="0" dirty="0" err="1"/>
              <a:t>GOx</a:t>
            </a:r>
            <a:r>
              <a:rPr lang="en-US" sz="2400" b="0" i="0" u="none" strike="noStrike" baseline="0" dirty="0"/>
              <a:t> as an example where Glucose is oxidized to glucono</a:t>
            </a:r>
            <a:r>
              <a:rPr lang="en-US" sz="2400" dirty="0"/>
              <a:t>lac</a:t>
            </a:r>
            <a:r>
              <a:rPr lang="en-US" sz="2400" b="0" i="0" u="none" strike="noStrike" baseline="0" dirty="0"/>
              <a:t>tone and in the process the redox-active center of </a:t>
            </a:r>
            <a:r>
              <a:rPr lang="en-US" sz="2400" b="0" i="0" u="none" strike="noStrike" baseline="0" dirty="0" err="1"/>
              <a:t>GOx</a:t>
            </a:r>
            <a:r>
              <a:rPr lang="en-US" sz="2400" b="0" i="0" u="none" strike="noStrike" baseline="0" dirty="0"/>
              <a:t>, FAD to reduced to FADH</a:t>
            </a:r>
            <a:r>
              <a:rPr lang="en-US" sz="2400" b="0" i="0" u="none" strike="noStrike" baseline="-25000" dirty="0"/>
              <a:t>2 .</a:t>
            </a:r>
            <a:endParaRPr lang="en-IN" sz="2400" b="0" i="0" u="none" strike="noStrike" baseline="0" dirty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/>
              <a:t>The FADH</a:t>
            </a:r>
            <a:r>
              <a:rPr lang="en-US" sz="2400" b="0" i="0" u="none" strike="noStrike" baseline="-25000" dirty="0"/>
              <a:t>2</a:t>
            </a:r>
            <a:r>
              <a:rPr lang="en-US" sz="2400" b="0" i="0" u="none" strike="noStrike" baseline="0" dirty="0"/>
              <a:t> is then oxidized back to FAD by freely diffusing oxygen. </a:t>
            </a:r>
            <a:endParaRPr lang="en-IN" sz="2400" b="0" i="0" u="none" strike="noStrike" baseline="0" dirty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/>
              <a:t>The oxygen is reduced to hydrogen peroxide which is detected at the electrode. </a:t>
            </a:r>
            <a:r>
              <a:rPr lang="en-US" sz="2400" b="0" i="0" u="none" strike="noStrike" baseline="-25000" dirty="0"/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A</a:t>
            </a:r>
            <a:r>
              <a:rPr lang="en-US" sz="2400" b="0" i="0" u="none" strike="noStrike" baseline="0" dirty="0"/>
              <a:t> carbon nanotube is plugged into the enzyme and the reoxidation of the FADH</a:t>
            </a:r>
            <a:r>
              <a:rPr lang="en-US" sz="2400" b="0" i="0" u="none" strike="noStrike" baseline="-25000" dirty="0"/>
              <a:t>2  </a:t>
            </a:r>
            <a:r>
              <a:rPr lang="en-US" sz="2400" b="0" i="0" u="none" strike="noStrike" baseline="0" dirty="0"/>
              <a:t>is achieved via direct electron transfer. </a:t>
            </a:r>
            <a:endParaRPr lang="en-US" sz="2400" b="0" i="0" u="none" strike="noStrike" baseline="-25000" dirty="0"/>
          </a:p>
          <a:p>
            <a:pPr algn="just"/>
            <a:endParaRPr lang="en-US" baseline="-25000" dirty="0">
              <a:latin typeface="HiddenHorzOCl"/>
            </a:endParaRPr>
          </a:p>
          <a:p>
            <a:pPr algn="just"/>
            <a:endParaRPr lang="en-US" baseline="-25000" dirty="0">
              <a:latin typeface="HiddenHorzOCl"/>
            </a:endParaRPr>
          </a:p>
          <a:p>
            <a:pPr algn="just"/>
            <a:endParaRPr lang="en-IN" sz="24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509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8981F-B9DA-40B8-9FB9-8085B0737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97" y="86451"/>
            <a:ext cx="10515600" cy="1325563"/>
          </a:xfrm>
        </p:spPr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Introduction</a:t>
            </a:r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AEB6A-E138-40A5-8A95-51E15DCAC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097" y="1288868"/>
            <a:ext cx="11251473" cy="5329645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In many commercial glucose biosensors the 0</a:t>
            </a:r>
            <a:r>
              <a:rPr lang="en-US" sz="2400" baseline="-25000" dirty="0"/>
              <a:t>2</a:t>
            </a:r>
            <a:r>
              <a:rPr lang="en-US" sz="2400" dirty="0"/>
              <a:t>/H</a:t>
            </a:r>
            <a:r>
              <a:rPr lang="en-US" sz="2400" baseline="-25000" dirty="0"/>
              <a:t>2</a:t>
            </a:r>
            <a:r>
              <a:rPr lang="en-US" sz="2400" dirty="0"/>
              <a:t>0</a:t>
            </a:r>
            <a:r>
              <a:rPr lang="en-US" sz="2400" baseline="-25000" dirty="0"/>
              <a:t>2</a:t>
            </a:r>
            <a:r>
              <a:rPr lang="en-US" sz="2400" dirty="0"/>
              <a:t> couple is replaced by a synthetic mediator such as ferrocene.</a:t>
            </a:r>
          </a:p>
          <a:p>
            <a:pPr algn="just"/>
            <a:r>
              <a:rPr lang="en-US" sz="2400" dirty="0"/>
              <a:t>But the principle of a diffusing species shuttling electrons between the protein and an electrode is the same .</a:t>
            </a:r>
          </a:p>
          <a:p>
            <a:pPr algn="just"/>
            <a:r>
              <a:rPr lang="en-US" sz="2400" dirty="0"/>
              <a:t>The advantage of CNTs compared to other nanomaterials lies in unique combination of electrical, magnetic, optical, mechanical, and chemical properties, which offer great promises for a wide range of applications, including biosensing.</a:t>
            </a:r>
          </a:p>
          <a:p>
            <a:pPr algn="just"/>
            <a:r>
              <a:rPr lang="en-US" sz="2400" dirty="0"/>
              <a:t> CNTs can serve as platforms to conjugate other compounds at their surface (exohedral functionalization).</a:t>
            </a:r>
          </a:p>
          <a:p>
            <a:pPr algn="just"/>
            <a:r>
              <a:rPr lang="en-US" sz="2400" b="0" i="0" u="none" strike="noStrike" baseline="0" dirty="0">
                <a:solidFill>
                  <a:srgbClr val="000000"/>
                </a:solidFill>
              </a:rPr>
              <a:t>CNTs shells can be opened and filled (endohedral functionalization) without losing their stability.</a:t>
            </a:r>
          </a:p>
          <a:p>
            <a:pPr algn="just"/>
            <a:r>
              <a:rPr lang="en-US" sz="2400" b="0" i="0" u="none" strike="noStrike" baseline="0" dirty="0">
                <a:solidFill>
                  <a:srgbClr val="000000"/>
                </a:solidFill>
              </a:rPr>
              <a:t>Functionalized CNTs can effectively cross biological barriers such as the cell membrane and penetrate individual cells.</a:t>
            </a:r>
            <a:endParaRPr lang="en-US" sz="2400" dirty="0"/>
          </a:p>
          <a:p>
            <a:pPr marL="0" indent="0" algn="just">
              <a:buNone/>
            </a:pPr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67447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DB9C-64FE-4AD2-A488-494B29A69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</a:t>
            </a:r>
            <a:r>
              <a:rPr lang="en-IN" sz="4400" b="1" i="0" u="none" strike="noStrike" baseline="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Exohedral</a:t>
            </a:r>
            <a:r>
              <a:rPr lang="en-IN" sz="4400" b="1" i="0" u="none" strike="noStrike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 endohedral functionalization of CNTs. </a:t>
            </a:r>
            <a:endParaRPr lang="en-IN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D04EA1-A124-431E-ABAE-4D2C4F7D95B3}"/>
              </a:ext>
            </a:extLst>
          </p:cNvPr>
          <p:cNvSpPr txBox="1"/>
          <p:nvPr/>
        </p:nvSpPr>
        <p:spPr>
          <a:xfrm>
            <a:off x="269965" y="5339509"/>
            <a:ext cx="115301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2800" b="0" i="0" u="none" strike="noStrike" baseline="0" dirty="0">
              <a:solidFill>
                <a:srgbClr val="000000"/>
              </a:solidFill>
            </a:endParaRPr>
          </a:p>
          <a:p>
            <a:pPr algn="just"/>
            <a:r>
              <a:rPr lang="en-IN" sz="2800" i="0" u="none" strike="noStrike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Non-covalent surface functionalization of a bucky tubes with a micellar surfactant or with a shell-like surfactant wrapping around the nanotubes </a:t>
            </a:r>
            <a:endParaRPr lang="en-IN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D605BA-6E79-4AC1-BE4E-40EF3E3AAE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32" t="2412" r="934" b="50095"/>
          <a:stretch/>
        </p:blipFill>
        <p:spPr>
          <a:xfrm>
            <a:off x="6435634" y="1794560"/>
            <a:ext cx="5153300" cy="37284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2DFA1E-83BF-4BDC-9CC7-4E8FF2CFEE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7" t="1397" r="50694" b="51111"/>
          <a:stretch/>
        </p:blipFill>
        <p:spPr>
          <a:xfrm>
            <a:off x="400595" y="1794561"/>
            <a:ext cx="5442856" cy="37284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6555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DB9C-64FE-4AD2-A488-494B29A69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31" y="133496"/>
            <a:ext cx="11355978" cy="1325563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</a:t>
            </a:r>
            <a:r>
              <a:rPr lang="en-IN" sz="4400" b="1" i="0" u="none" strike="noStrike" baseline="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Exohedral</a:t>
            </a:r>
            <a:r>
              <a:rPr lang="en-IN" sz="4400" b="1" i="0" u="none" strike="noStrike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 endohedral functionalization of CNTs. </a:t>
            </a:r>
            <a:endParaRPr lang="en-IN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D04EA1-A124-431E-ABAE-4D2C4F7D95B3}"/>
              </a:ext>
            </a:extLst>
          </p:cNvPr>
          <p:cNvSpPr txBox="1"/>
          <p:nvPr/>
        </p:nvSpPr>
        <p:spPr>
          <a:xfrm>
            <a:off x="862147" y="5940400"/>
            <a:ext cx="10563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800" b="1" i="0" u="none" strike="noStrike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Fullerenes can be used for capping the ends or filling the capillaries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57865E-7765-476E-BF52-3DEF287906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04" t="51175" r="52776" b="1946"/>
          <a:stretch/>
        </p:blipFill>
        <p:spPr>
          <a:xfrm>
            <a:off x="1994261" y="1533934"/>
            <a:ext cx="8490859" cy="41179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8187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8981F-B9DA-40B8-9FB9-8085B0737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Basics of Carbon Nanotubes and Their Electrochemistry</a:t>
            </a:r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AEB6A-E138-40A5-8A95-51E15DCAC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765" y="1837509"/>
            <a:ext cx="11251473" cy="4722631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2400" dirty="0"/>
              <a:t>The nanotubes are electrocatalytic allowing electrochemistry of certain biologically important species to be detected at much lower potential than other electrodes.</a:t>
            </a:r>
          </a:p>
          <a:p>
            <a:pPr algn="just"/>
            <a:r>
              <a:rPr lang="en-US" sz="2400" dirty="0"/>
              <a:t> The nanotubes can  have lengths ranging from tens of nanometers to several microns.</a:t>
            </a:r>
          </a:p>
          <a:p>
            <a:pPr algn="just"/>
            <a:r>
              <a:rPr lang="en-US" sz="2400" dirty="0"/>
              <a:t>Depending on their number of walls, CNTs are designated single walled (SWNTs) or multi-walled (MWNTs).</a:t>
            </a:r>
          </a:p>
          <a:p>
            <a:pPr algn="just"/>
            <a:r>
              <a:rPr lang="en-US" sz="2400" dirty="0"/>
              <a:t>SWNTs, as the name suggests, consist of a single hollow tube with diameters between 0.4 to 2 nm, </a:t>
            </a:r>
          </a:p>
          <a:p>
            <a:pPr algn="just"/>
            <a:r>
              <a:rPr lang="en-US" sz="2400" dirty="0"/>
              <a:t>whereas MWNTs are composed of multiple concentric nanotube 0.34 nm apart, where the final MWNT has diameters of 2-100 nm.</a:t>
            </a:r>
          </a:p>
          <a:p>
            <a:pPr algn="just"/>
            <a:r>
              <a:rPr lang="en-US" sz="2400" dirty="0"/>
              <a:t> Carbon nanotubes can be thought of as all sp</a:t>
            </a:r>
            <a:r>
              <a:rPr lang="en-US" sz="2400" baseline="30000" dirty="0"/>
              <a:t>2</a:t>
            </a:r>
            <a:r>
              <a:rPr lang="en-US" sz="2400" baseline="-25000" dirty="0"/>
              <a:t> </a:t>
            </a:r>
            <a:r>
              <a:rPr lang="en-US" sz="2400" dirty="0"/>
              <a:t>- carbons arranged in graphene sheets that have been rolled up to form a seamless hollow tube.</a:t>
            </a:r>
          </a:p>
          <a:p>
            <a:pPr algn="just"/>
            <a:r>
              <a:rPr lang="en-US" sz="2400" dirty="0"/>
              <a:t> The tubes can be capped at the ends by a fullerene-type hemisphere, but are often open.</a:t>
            </a:r>
          </a:p>
          <a:p>
            <a:pPr marL="0" indent="0" algn="just">
              <a:buNone/>
            </a:pPr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68115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DB9C-64FE-4AD2-A488-494B29A69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Basics of Carbon Nanotubes and Their Electrochemistry</a:t>
            </a:r>
            <a:r>
              <a:rPr lang="en-IN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D04EA1-A124-431E-ABAE-4D2C4F7D95B3}"/>
              </a:ext>
            </a:extLst>
          </p:cNvPr>
          <p:cNvSpPr txBox="1"/>
          <p:nvPr/>
        </p:nvSpPr>
        <p:spPr>
          <a:xfrm>
            <a:off x="8133807" y="4207957"/>
            <a:ext cx="4423954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IN" sz="28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Single-walled Carbon nanotubes (SWNTs) structures in </a:t>
            </a:r>
            <a:r>
              <a:rPr lang="en-I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f</a:t>
            </a:r>
            <a:r>
              <a:rPr lang="en-IN" sz="28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unction of their chirality (zigzag, armchair, and chiral).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F9B6D4-709E-4CED-A82D-260F2A9733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2" t="3015" r="1762" b="34562"/>
          <a:stretch/>
        </p:blipFill>
        <p:spPr>
          <a:xfrm>
            <a:off x="365759" y="1835992"/>
            <a:ext cx="6966858" cy="491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370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DB9C-64FE-4AD2-A488-494B29A69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Basics of Carbon Nanotubes and Their Electrochemistry</a:t>
            </a:r>
            <a:r>
              <a:rPr lang="en-IN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D04EA1-A124-431E-ABAE-4D2C4F7D95B3}"/>
              </a:ext>
            </a:extLst>
          </p:cNvPr>
          <p:cNvSpPr txBox="1"/>
          <p:nvPr/>
        </p:nvSpPr>
        <p:spPr>
          <a:xfrm>
            <a:off x="6714310" y="4300174"/>
            <a:ext cx="547769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IN" sz="28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</a:rPr>
              <a:t>Structure of multi-walled carbon nanotubes (MWNTs) made up of several concentric shells.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0FEB5-B331-472A-80B5-EF4FCE85DA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970" t="68445" r="2380" b="1587"/>
          <a:stretch/>
        </p:blipFill>
        <p:spPr>
          <a:xfrm>
            <a:off x="914399" y="2107474"/>
            <a:ext cx="5695407" cy="4385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695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E681FECDCB634A88B380210644E33D" ma:contentTypeVersion="2" ma:contentTypeDescription="Create a new document." ma:contentTypeScope="" ma:versionID="37873b6306962399c11eecd0d6223513">
  <xsd:schema xmlns:xsd="http://www.w3.org/2001/XMLSchema" xmlns:xs="http://www.w3.org/2001/XMLSchema" xmlns:p="http://schemas.microsoft.com/office/2006/metadata/properties" xmlns:ns2="bcaef780-bd02-4c5b-98b7-9161c76ba27b" targetNamespace="http://schemas.microsoft.com/office/2006/metadata/properties" ma:root="true" ma:fieldsID="23e97d46f374a3d1adcbd513b51aedb4" ns2:_="">
    <xsd:import namespace="bcaef780-bd02-4c5b-98b7-9161c76ba2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aef780-bd02-4c5b-98b7-9161c76ba27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08233BE-4D7E-409A-8333-6DD0773AA69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2A9D41E-2937-4A69-80EA-D76017FBA3A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FC948C5-6D55-43D4-A6E6-39AD4EC225EF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401</TotalTime>
  <Words>1217</Words>
  <Application>Microsoft Office PowerPoint</Application>
  <PresentationFormat>Widescreen</PresentationFormat>
  <Paragraphs>92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Arial Black</vt:lpstr>
      <vt:lpstr>Calibri</vt:lpstr>
      <vt:lpstr>Calibri Light</vt:lpstr>
      <vt:lpstr>HiddenHorzOCl</vt:lpstr>
      <vt:lpstr>Times New Roman</vt:lpstr>
      <vt:lpstr>Office Theme</vt:lpstr>
      <vt:lpstr>Carbon Nanotubes </vt:lpstr>
      <vt:lpstr>1. Introduction </vt:lpstr>
      <vt:lpstr>1. Introduction </vt:lpstr>
      <vt:lpstr>1. Introduction </vt:lpstr>
      <vt:lpstr>2. Exohedral and endohedral functionalization of CNTs. </vt:lpstr>
      <vt:lpstr>2. Exohedral and endohedral functionalization of CNTs. </vt:lpstr>
      <vt:lpstr>3. Basics of Carbon Nanotubes and Their Electrochemistry </vt:lpstr>
      <vt:lpstr>3. Basics of Carbon Nanotubes and Their Electrochemistry </vt:lpstr>
      <vt:lpstr>3. Basics of Carbon Nanotubes and Their Electrochemistry </vt:lpstr>
      <vt:lpstr>3. Basics of Carbon Nanotubes and Their Electrochemistry </vt:lpstr>
      <vt:lpstr>3. Basics of Carbon Nanotubes and Their Electrochemistry </vt:lpstr>
      <vt:lpstr>3. Basics of Carbon Nanotubes and Their Electrochemistry </vt:lpstr>
      <vt:lpstr>3. Basics of Carbon Nanotubes and Their Electrochemistry </vt:lpstr>
      <vt:lpstr>Fabrication of enzyme electrodes </vt:lpstr>
      <vt:lpstr>Integrating CNTs with Proteins where redox center is embedded deep within the proteins (Glucose oxidase) </vt:lpstr>
      <vt:lpstr>Schematics of the fabrication protocol used to form enzyme electrode covalently attached to ends of SWNT electrode array</vt:lpstr>
      <vt:lpstr>4. APPLICATIONS OF CNT (Examples-Biosensing) </vt:lpstr>
      <vt:lpstr>4. Applications of CNT</vt:lpstr>
      <vt:lpstr>4. APPLICATIONS OF CNT (Examples-Biosensing) </vt:lpstr>
      <vt:lpstr>4. APPLICATIONS OF CNT (Examples-Biosensing)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Carbon Nanotubes</dc:title>
  <dc:creator>Debashree Kar</dc:creator>
  <cp:lastModifiedBy>Prashant Mishra</cp:lastModifiedBy>
  <cp:revision>37</cp:revision>
  <dcterms:created xsi:type="dcterms:W3CDTF">2021-04-23T18:00:57Z</dcterms:created>
  <dcterms:modified xsi:type="dcterms:W3CDTF">2023-04-01T03:14:14Z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0x0101005EE681FECDCB634A88B380210644E33D</vt:lpwstr>
  </property>
</Properties>
</file>

<file path=docProps/thumbnail.jpeg>
</file>